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
  </p:handoutMasterIdLst>
  <p:sldIdLst>
    <p:sldId id="256" r:id="rId3"/>
  </p:sldIdLst>
  <p:sldSz cx="32918400" cy="438912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DDF0"/>
    <a:srgbClr val="C7D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114800" y="7183123"/>
            <a:ext cx="24688802" cy="15280640"/>
          </a:xfrm>
        </p:spPr>
        <p:txBody>
          <a:bodyPr anchor="b"/>
          <a:lstStyle>
            <a:lvl1pPr algn="ctr">
              <a:defRPr sz="21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114800" y="23053043"/>
            <a:ext cx="24688802"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3557232" y="2336800"/>
            <a:ext cx="7098031" cy="37195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63140" y="2336800"/>
            <a:ext cx="20882612" cy="371957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245995" y="10942323"/>
            <a:ext cx="28392122" cy="18257517"/>
          </a:xfrm>
        </p:spPr>
        <p:txBody>
          <a:bodyPr anchor="b"/>
          <a:lstStyle>
            <a:lvl1pPr>
              <a:defRPr sz="216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245995" y="29372563"/>
            <a:ext cx="28392122" cy="9601197"/>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63140" y="11684000"/>
            <a:ext cx="13990321" cy="278485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6664941" y="11684000"/>
            <a:ext cx="13990321" cy="278485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267428" y="2336800"/>
            <a:ext cx="28392122" cy="848360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267428" y="10759443"/>
            <a:ext cx="13926026"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2267428" y="16032480"/>
            <a:ext cx="13926026" cy="23581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16664941" y="10759443"/>
            <a:ext cx="13994609"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16664941" y="16032480"/>
            <a:ext cx="13994609" cy="23581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67428" y="2926080"/>
            <a:ext cx="10617041" cy="10241280"/>
          </a:xfrm>
        </p:spPr>
        <p:txBody>
          <a:bodyPr anchor="b"/>
          <a:lstStyle>
            <a:lvl1pPr>
              <a:defRPr sz="1152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3994609" y="6319520"/>
            <a:ext cx="16664941"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67428" y="2926080"/>
            <a:ext cx="10617041" cy="10241280"/>
          </a:xfrm>
        </p:spPr>
        <p:txBody>
          <a:bodyPr anchor="b"/>
          <a:lstStyle>
            <a:lvl1pPr>
              <a:defRPr sz="1152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994609" y="6319520"/>
            <a:ext cx="16664941" cy="311912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zh-CN" altLang="en-US"/>
          </a:p>
        </p:txBody>
      </p:sp>
      <p:sp>
        <p:nvSpPr>
          <p:cNvPr id="4" name="文本占位符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263140" y="2336800"/>
            <a:ext cx="28392122" cy="848360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263140" y="11684000"/>
            <a:ext cx="28392122" cy="278485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2263140" y="40680640"/>
            <a:ext cx="7406641"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10904221" y="40680640"/>
            <a:ext cx="11109961"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23248622" y="40680640"/>
            <a:ext cx="7406641"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325" algn="l" defTabSz="3291840" rtl="0" eaLnBrk="1" latinLnBrk="0" hangingPunct="1">
        <a:lnSpc>
          <a:spcPct val="90000"/>
        </a:lnSpc>
        <a:spcBef>
          <a:spcPts val="3605"/>
        </a:spcBef>
        <a:buFont typeface="Arial" panose="020B0604020202020204" pitchFamily="34" charset="0"/>
        <a:buChar char="•"/>
        <a:defRPr sz="10080" kern="1200">
          <a:solidFill>
            <a:schemeClr val="tx1"/>
          </a:solidFill>
          <a:latin typeface="+mn-lt"/>
          <a:ea typeface="+mn-ea"/>
          <a:cs typeface="+mn-cs"/>
        </a:defRPr>
      </a:lvl1pPr>
      <a:lvl2pPr marL="2468880" indent="-822325" algn="l" defTabSz="3291840" rtl="0" eaLnBrk="1" latinLnBrk="0" hangingPunct="1">
        <a:lnSpc>
          <a:spcPct val="90000"/>
        </a:lnSpc>
        <a:spcBef>
          <a:spcPts val="1805"/>
        </a:spcBef>
        <a:buFont typeface="Arial" panose="020B0604020202020204" pitchFamily="34" charset="0"/>
        <a:buChar char="•"/>
        <a:defRPr sz="8640" kern="1200">
          <a:solidFill>
            <a:schemeClr val="tx1"/>
          </a:solidFill>
          <a:latin typeface="+mn-lt"/>
          <a:ea typeface="+mn-ea"/>
          <a:cs typeface="+mn-cs"/>
        </a:defRPr>
      </a:lvl2pPr>
      <a:lvl3pPr marL="4114800" indent="-822325" algn="l" defTabSz="3291840" rtl="0" eaLnBrk="1" latinLnBrk="0" hangingPunct="1">
        <a:lnSpc>
          <a:spcPct val="90000"/>
        </a:lnSpc>
        <a:spcBef>
          <a:spcPts val="1805"/>
        </a:spcBef>
        <a:buFont typeface="Arial" panose="020B0604020202020204" pitchFamily="34" charset="0"/>
        <a:buChar char="•"/>
        <a:defRPr sz="7200" kern="1200">
          <a:solidFill>
            <a:schemeClr val="tx1"/>
          </a:solidFill>
          <a:latin typeface="+mn-lt"/>
          <a:ea typeface="+mn-ea"/>
          <a:cs typeface="+mn-cs"/>
        </a:defRPr>
      </a:lvl3pPr>
      <a:lvl4pPr marL="576072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4pPr>
      <a:lvl5pPr marL="740664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5pPr>
      <a:lvl6pPr marL="905256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6pPr>
      <a:lvl7pPr marL="1069848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7pPr>
      <a:lvl8pPr marL="1234440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8pPr>
      <a:lvl9pPr marL="13990320" indent="-822325" algn="l" defTabSz="3291840" rtl="0" eaLnBrk="1" latinLnBrk="0" hangingPunct="1">
        <a:lnSpc>
          <a:spcPct val="90000"/>
        </a:lnSpc>
        <a:spcBef>
          <a:spcPts val="1805"/>
        </a:spcBef>
        <a:buFont typeface="Arial" panose="020B0604020202020204" pitchFamily="34" charset="0"/>
        <a:buChar char="•"/>
        <a:defRPr sz="6480" kern="1200">
          <a:solidFill>
            <a:schemeClr val="tx1"/>
          </a:solidFill>
          <a:latin typeface="+mn-lt"/>
          <a:ea typeface="+mn-ea"/>
          <a:cs typeface="+mn-cs"/>
        </a:defRPr>
      </a:lvl9pPr>
    </p:bodyStyle>
    <p:otherStyle>
      <a:defPPr>
        <a:defRPr lang="zh-CN"/>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9" name="文本框 28"/>
          <p:cNvSpPr txBox="1"/>
          <p:nvPr/>
        </p:nvSpPr>
        <p:spPr>
          <a:xfrm>
            <a:off x="-3810" y="3295650"/>
            <a:ext cx="32918400" cy="40572001"/>
          </a:xfrm>
          <a:prstGeom prst="rect">
            <a:avLst/>
          </a:prstGeom>
          <a:solidFill>
            <a:schemeClr val="accent5">
              <a:lumMod val="40000"/>
              <a:lumOff val="60000"/>
              <a:alpha val="67000"/>
            </a:schemeClr>
          </a:solidFill>
        </p:spPr>
        <p:txBody>
          <a:bodyPr wrap="square" rtlCol="0">
            <a:spAutoFit/>
          </a:bodyPr>
          <a:p>
            <a:endParaRPr lang="zh-CN" altLang="en-US">
              <a:blipFill>
                <a:blip r:embed="rId1"/>
                <a:tile tx="0" ty="0" sx="100000" sy="100000" flip="none" algn="tl"/>
              </a:blipFill>
            </a:endParaRPr>
          </a:p>
        </p:txBody>
      </p:sp>
      <p:sp>
        <p:nvSpPr>
          <p:cNvPr id="21" name="文本框 20"/>
          <p:cNvSpPr txBox="1"/>
          <p:nvPr/>
        </p:nvSpPr>
        <p:spPr>
          <a:xfrm>
            <a:off x="-12700" y="4415790"/>
            <a:ext cx="32918400" cy="39456001"/>
          </a:xfrm>
          <a:prstGeom prst="rect">
            <a:avLst/>
          </a:prstGeom>
          <a:solidFill>
            <a:schemeClr val="accent5">
              <a:lumMod val="40000"/>
              <a:lumOff val="60000"/>
              <a:alpha val="67000"/>
            </a:schemeClr>
          </a:solidFill>
        </p:spPr>
        <p:txBody>
          <a:bodyPr wrap="square" rtlCol="0">
            <a:spAutoFit/>
          </a:bodyPr>
          <a:p>
            <a:endParaRPr lang="zh-CN" altLang="en-US">
              <a:blipFill>
                <a:blip r:embed="rId1"/>
                <a:tile tx="0" ty="0" sx="100000" sy="100000" flip="none" algn="tl"/>
              </a:blipFill>
            </a:endParaRPr>
          </a:p>
        </p:txBody>
      </p:sp>
      <p:sp>
        <p:nvSpPr>
          <p:cNvPr id="4" name="标题 3"/>
          <p:cNvSpPr>
            <a:spLocks noGrp="1"/>
          </p:cNvSpPr>
          <p:nvPr>
            <p:ph type="title"/>
          </p:nvPr>
        </p:nvSpPr>
        <p:spPr>
          <a:xfrm>
            <a:off x="3295650" y="635"/>
            <a:ext cx="29629100" cy="3295015"/>
          </a:xfrm>
          <a:gradFill>
            <a:gsLst>
              <a:gs pos="2000">
                <a:schemeClr val="accent1">
                  <a:lumMod val="60000"/>
                  <a:lumOff val="40000"/>
                </a:schemeClr>
              </a:gs>
              <a:gs pos="63000">
                <a:schemeClr val="accent3">
                  <a:lumMod val="20000"/>
                  <a:lumOff val="80000"/>
                </a:schemeClr>
              </a:gs>
              <a:gs pos="100000">
                <a:schemeClr val="accent1">
                  <a:lumMod val="45000"/>
                  <a:lumOff val="55000"/>
                  <a:alpha val="100000"/>
                </a:schemeClr>
              </a:gs>
              <a:gs pos="100000">
                <a:schemeClr val="accent1">
                  <a:lumMod val="60000"/>
                  <a:lumOff val="40000"/>
                </a:schemeClr>
              </a:gs>
            </a:gsLst>
            <a:lin ang="5400000" scaled="0"/>
          </a:gradFill>
        </p:spPr>
        <p:txBody>
          <a:bodyPr lIns="144145" tIns="107950" rIns="144145" bIns="71755">
            <a:normAutofit/>
          </a:bodyPr>
          <a:p>
            <a:pPr algn="ctr" defTabSz="3291840">
              <a:tabLst>
                <a:tab pos="1522095" algn="l"/>
              </a:tabLst>
            </a:pPr>
            <a:r>
              <a:rPr lang="en-US" altLang="zh-CN" sz="7200" b="1">
                <a:latin typeface="Arial Unicode MS" panose="020B0604020202020204" charset="-122"/>
                <a:ea typeface="Arial Unicode MS" panose="020B0604020202020204" charset="-122"/>
              </a:rPr>
              <a:t> Characterization of the column-based priority logic readout of </a:t>
            </a:r>
            <a:r>
              <a:rPr lang="en-US" altLang="zh-CN" sz="7200" b="1" i="1">
                <a:latin typeface="Cambria" panose="02040503050406030204" charset="0"/>
                <a:ea typeface="Arial Unicode MS" panose="020B0604020202020204" charset="-122"/>
              </a:rPr>
              <a:t>Topmetal-II</a:t>
            </a:r>
            <a:r>
              <a:rPr lang="en-US" altLang="zh-CN" sz="7200" b="1" i="1" baseline="30000">
                <a:solidFill>
                  <a:schemeClr val="tx1"/>
                </a:solidFill>
                <a:uFillTx/>
                <a:latin typeface="Cambria" panose="02040503050406030204" charset="0"/>
                <a:ea typeface="Arial Unicode MS" panose="020B0604020202020204" charset="-122"/>
              </a:rPr>
              <a:t>-</a:t>
            </a:r>
            <a:r>
              <a:rPr lang="en-US" altLang="zh-CN" sz="7200" b="1" baseline="30000">
                <a:solidFill>
                  <a:schemeClr val="tx1"/>
                </a:solidFill>
                <a:uFillTx/>
                <a:latin typeface="Arial Unicode MS" panose="020B0604020202020204" charset="-122"/>
                <a:ea typeface="Arial Unicode MS" panose="020B0604020202020204" charset="-122"/>
              </a:rPr>
              <a:t> </a:t>
            </a:r>
            <a:r>
              <a:rPr lang="en-US" altLang="zh-CN" sz="7200" b="1">
                <a:solidFill>
                  <a:schemeClr val="tx1"/>
                </a:solidFill>
                <a:uFillTx/>
                <a:latin typeface="Arial Unicode MS" panose="020B0604020202020204" charset="-122"/>
                <a:ea typeface="Arial Unicode MS" panose="020B0604020202020204" charset="-122"/>
              </a:rPr>
              <a:t>CMOS pixel direct charge sensor</a:t>
            </a:r>
            <a:br>
              <a:rPr lang="en-US" altLang="zh-CN" sz="6000" b="1">
                <a:solidFill>
                  <a:schemeClr val="tx1"/>
                </a:solidFill>
                <a:uFillTx/>
                <a:latin typeface="Times New Roman" panose="02020603050405020304" charset="0"/>
              </a:rPr>
            </a:br>
            <a:r>
              <a:rPr lang="en-US" altLang="zh-CN" sz="3200">
                <a:solidFill>
                  <a:schemeClr val="tx1"/>
                </a:solidFill>
                <a:uFillTx/>
                <a:latin typeface="Arial Unicode MS" panose="020B0604020202020204" charset="-122"/>
                <a:ea typeface="Arial Unicode MS" panose="020B0604020202020204" charset="-122"/>
              </a:rPr>
              <a:t>Wei Zhang*, Guangming Huang</a:t>
            </a:r>
            <a:r>
              <a:rPr lang="en-US" altLang="zh-CN" sz="3200" baseline="30000">
                <a:solidFill>
                  <a:schemeClr val="tx1"/>
                </a:solidFill>
                <a:uFillTx/>
                <a:latin typeface="Arial Unicode MS" panose="020B0604020202020204" charset="-122"/>
                <a:ea typeface="Arial Unicode MS" panose="020B0604020202020204" charset="-122"/>
              </a:rPr>
              <a:t>1</a:t>
            </a:r>
            <a:r>
              <a:rPr lang="en-US" altLang="zh-CN" sz="3200">
                <a:solidFill>
                  <a:schemeClr val="tx1"/>
                </a:solidFill>
                <a:uFillTx/>
                <a:latin typeface="Arial Unicode MS" panose="020B0604020202020204" charset="-122"/>
                <a:ea typeface="Arial Unicode MS" panose="020B0604020202020204" charset="-122"/>
              </a:rPr>
              <a:t>, Xiangming Sun</a:t>
            </a:r>
            <a:r>
              <a:rPr lang="en-US" altLang="zh-CN" sz="3200" baseline="30000">
                <a:solidFill>
                  <a:schemeClr val="tx1"/>
                </a:solidFill>
                <a:uFillTx/>
                <a:latin typeface="Arial Unicode MS" panose="020B0604020202020204" charset="-122"/>
                <a:ea typeface="Arial Unicode MS" panose="020B0604020202020204" charset="-122"/>
              </a:rPr>
              <a:t>1</a:t>
            </a:r>
            <a:r>
              <a:rPr lang="en-US" altLang="zh-CN" sz="3200">
                <a:solidFill>
                  <a:schemeClr val="tx1"/>
                </a:solidFill>
                <a:uFillTx/>
                <a:latin typeface="Arial Unicode MS" panose="020B0604020202020204" charset="-122"/>
                <a:ea typeface="Arial Unicode MS" panose="020B0604020202020204" charset="-122"/>
              </a:rPr>
              <a:t> on behalf of the Topmetal design team</a:t>
            </a:r>
            <a:br>
              <a:rPr lang="en-US" altLang="zh-CN" sz="3200">
                <a:solidFill>
                  <a:schemeClr val="tx1"/>
                </a:solidFill>
                <a:uFillTx/>
                <a:latin typeface="Arial Unicode MS" panose="020B0604020202020204" charset="-122"/>
                <a:ea typeface="Arial Unicode MS" panose="020B0604020202020204" charset="-122"/>
              </a:rPr>
            </a:br>
            <a:r>
              <a:rPr lang="en-US" altLang="zh-CN" sz="3200">
                <a:solidFill>
                  <a:schemeClr val="tx1"/>
                </a:solidFill>
                <a:uFillTx/>
                <a:latin typeface="Arial Unicode MS" panose="020B0604020202020204" charset="-122"/>
                <a:ea typeface="Arial Unicode MS" panose="020B0604020202020204" charset="-122"/>
              </a:rPr>
              <a:t>*</a:t>
            </a:r>
            <a:r>
              <a:rPr lang="en-US" altLang="zh-CN" sz="3200" baseline="30000">
                <a:solidFill>
                  <a:schemeClr val="tx1"/>
                </a:solidFill>
                <a:uFillTx/>
                <a:latin typeface="Arial Unicode MS" panose="020B0604020202020204" charset="-122"/>
                <a:ea typeface="Arial Unicode MS" panose="020B0604020202020204" charset="-122"/>
              </a:rPr>
              <a:t>1</a:t>
            </a:r>
            <a:r>
              <a:rPr lang="en-US" altLang="zh-CN" sz="3200">
                <a:solidFill>
                  <a:schemeClr val="tx1"/>
                </a:solidFill>
                <a:uFillTx/>
                <a:latin typeface="Arial Unicode MS" panose="020B0604020202020204" charset="-122"/>
                <a:ea typeface="Arial Unicode MS" panose="020B0604020202020204" charset="-122"/>
              </a:rPr>
              <a:t>School</a:t>
            </a:r>
            <a:r>
              <a:rPr lang="en-US" altLang="zh-CN" sz="3200">
                <a:solidFill>
                  <a:srgbClr val="FF0000"/>
                </a:solidFill>
                <a:uFillTx/>
                <a:latin typeface="Arial Unicode MS" panose="020B0604020202020204" charset="-122"/>
                <a:ea typeface="Arial Unicode MS" panose="020B0604020202020204" charset="-122"/>
              </a:rPr>
              <a:t> </a:t>
            </a:r>
            <a:r>
              <a:rPr lang="en-US" altLang="zh-CN" sz="3200">
                <a:solidFill>
                  <a:schemeClr val="tx1"/>
                </a:solidFill>
                <a:uFillTx/>
                <a:latin typeface="Arial Unicode MS" panose="020B0604020202020204" charset="-122"/>
                <a:ea typeface="Arial Unicode MS" panose="020B0604020202020204" charset="-122"/>
              </a:rPr>
              <a:t>of Physical Science and Technology, Central China Normal University, Wuhan, Hubei 430079, China</a:t>
            </a:r>
            <a:endParaRPr lang="en-US" altLang="zh-CN" sz="3200">
              <a:solidFill>
                <a:schemeClr val="tx1"/>
              </a:solidFill>
              <a:uFillTx/>
              <a:latin typeface="Arial Unicode MS" panose="020B0604020202020204" charset="-122"/>
              <a:ea typeface="Arial Unicode MS" panose="020B0604020202020204" charset="-122"/>
            </a:endParaRPr>
          </a:p>
        </p:txBody>
      </p:sp>
      <p:pic>
        <p:nvPicPr>
          <p:cNvPr id="10" name="内容占位符 9" descr="F:\LBNL learning experience\Paper\TWEPP 2016 Poster_WeiZhang\img\CCNU_Logo_V1.pngCCNU_Logo_V1"/>
          <p:cNvPicPr>
            <a:picLocks noChangeAspect="1"/>
          </p:cNvPicPr>
          <p:nvPr>
            <p:ph sz="half" idx="2"/>
          </p:nvPr>
        </p:nvPicPr>
        <p:blipFill>
          <a:blip r:embed="rId2">
            <a:clrChange>
              <a:clrFrom>
                <a:srgbClr val="FFFFFF">
                  <a:alpha val="100000"/>
                </a:srgbClr>
              </a:clrFrom>
              <a:clrTo>
                <a:srgbClr val="FFFFFF">
                  <a:alpha val="100000"/>
                  <a:alpha val="0"/>
                </a:srgbClr>
              </a:clrTo>
            </a:clrChange>
          </a:blip>
          <a:srcRect/>
          <a:stretch>
            <a:fillRect/>
          </a:stretch>
        </p:blipFill>
        <p:spPr>
          <a:xfrm>
            <a:off x="318" y="635"/>
            <a:ext cx="3295015" cy="3295650"/>
          </a:xfrm>
          <a:prstGeom prst="rect">
            <a:avLst/>
          </a:prstGeom>
          <a:gradFill flip="none">
            <a:gsLst>
              <a:gs pos="63000">
                <a:schemeClr val="accent3">
                  <a:lumMod val="20000"/>
                  <a:lumOff val="80000"/>
                </a:schemeClr>
              </a:gs>
              <a:gs pos="98000">
                <a:schemeClr val="accent1">
                  <a:lumMod val="40000"/>
                  <a:lumOff val="60000"/>
                </a:schemeClr>
              </a:gs>
              <a:gs pos="0">
                <a:schemeClr val="accent1">
                  <a:lumMod val="60000"/>
                  <a:lumOff val="40000"/>
                </a:schemeClr>
              </a:gs>
            </a:gsLst>
            <a:lin ang="5400000" scaled="0"/>
          </a:gradFill>
          <a:effectLst/>
        </p:spPr>
      </p:pic>
      <p:sp>
        <p:nvSpPr>
          <p:cNvPr id="17" name="文本框 16"/>
          <p:cNvSpPr txBox="1"/>
          <p:nvPr/>
        </p:nvSpPr>
        <p:spPr>
          <a:xfrm>
            <a:off x="0" y="3296285"/>
            <a:ext cx="32918400" cy="54000"/>
          </a:xfrm>
          <a:prstGeom prst="rect">
            <a:avLst/>
          </a:prstGeom>
          <a:gradFill>
            <a:gsLst>
              <a:gs pos="0">
                <a:srgbClr val="012D86"/>
              </a:gs>
              <a:gs pos="100000">
                <a:srgbClr val="0E2557">
                  <a:lumMod val="52000"/>
                  <a:lumOff val="48000"/>
                </a:srgbClr>
              </a:gs>
            </a:gsLst>
            <a:lin ang="5400000" scaled="0"/>
          </a:gradFill>
        </p:spPr>
        <p:txBody>
          <a:bodyPr wrap="square" rtlCol="0">
            <a:spAutoFit/>
          </a:bodyPr>
          <a:p>
            <a:endParaRPr lang="zh-CN" altLang="en-US"/>
          </a:p>
        </p:txBody>
      </p:sp>
      <p:sp>
        <p:nvSpPr>
          <p:cNvPr id="18" name="文本框 17"/>
          <p:cNvSpPr txBox="1"/>
          <p:nvPr/>
        </p:nvSpPr>
        <p:spPr>
          <a:xfrm>
            <a:off x="360045" y="3613965"/>
            <a:ext cx="15840001" cy="793564"/>
          </a:xfrm>
          <a:prstGeom prst="roundRect">
            <a:avLst>
              <a:gd name="adj" fmla="val 9126"/>
            </a:avLst>
          </a:prstGeom>
          <a:solidFill>
            <a:schemeClr val="tx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Introduction</a:t>
            </a:r>
            <a:endPar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endParaRPr>
          </a:p>
        </p:txBody>
      </p:sp>
      <p:sp>
        <p:nvSpPr>
          <p:cNvPr id="24" name="文本框 23"/>
          <p:cNvSpPr txBox="1"/>
          <p:nvPr/>
        </p:nvSpPr>
        <p:spPr>
          <a:xfrm>
            <a:off x="16712565" y="8159761"/>
            <a:ext cx="15840001" cy="802498"/>
          </a:xfrm>
          <a:prstGeom prst="roundRect">
            <a:avLst>
              <a:gd name="adj" fmla="val 11317"/>
            </a:avLst>
          </a:prstGeom>
          <a:solidFill>
            <a:schemeClr val="dk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uFillTx/>
                <a:latin typeface="Arial Unicode MS" panose="020B0604020202020204" charset="-122"/>
                <a:ea typeface="Arial Unicode MS" panose="020B0604020202020204" charset="-122"/>
              </a:rPr>
              <a:t>Experiments and Results</a:t>
            </a:r>
            <a:endParaRPr lang="en-US" altLang="zh-CN" sz="4000" b="1">
              <a:ln w="12700" cmpd="sng">
                <a:noFill/>
                <a:prstDash val="sysDot"/>
              </a:ln>
              <a:solidFill>
                <a:schemeClr val="accent2"/>
              </a:solidFill>
              <a:effectLst>
                <a:outerShdw blurRad="50800" dist="50800" algn="ctr" rotWithShape="0">
                  <a:srgbClr val="000000">
                    <a:alpha val="43000"/>
                  </a:srgbClr>
                </a:outerShdw>
              </a:effectLst>
              <a:uFillTx/>
              <a:latin typeface="Arial Unicode MS" panose="020B0604020202020204" charset="-122"/>
              <a:ea typeface="Arial Unicode MS" panose="020B0604020202020204" charset="-122"/>
            </a:endParaRPr>
          </a:p>
        </p:txBody>
      </p:sp>
      <p:sp>
        <p:nvSpPr>
          <p:cNvPr id="25" name="文本框 24"/>
          <p:cNvSpPr txBox="1"/>
          <p:nvPr/>
        </p:nvSpPr>
        <p:spPr>
          <a:xfrm>
            <a:off x="351940" y="4415790"/>
            <a:ext cx="15840001" cy="4196516"/>
          </a:xfrm>
          <a:prstGeom prst="roundRect">
            <a:avLst>
              <a:gd name="adj" fmla="val 1671"/>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indent="457200" algn="just" fontAlgn="auto">
              <a:lnSpc>
                <a:spcPts val="4000"/>
              </a:lnSpc>
            </a:pPr>
            <a:r>
              <a:rPr lang="en-US" altLang="zh-CN" sz="2800" i="1">
                <a:latin typeface="Cambria" panose="02040503050406030204" charset="0"/>
                <a:ea typeface="Malgun Gothic" panose="020B0503020000020004" charset="-127"/>
              </a:rPr>
              <a:t>Topmetal-II</a:t>
            </a:r>
            <a:r>
              <a:rPr lang="en-US" altLang="zh-CN" sz="2800" i="1" baseline="30000">
                <a:latin typeface="Cambria" panose="02040503050406030204" charset="0"/>
                <a:ea typeface="Malgun Gothic" panose="020B0503020000020004" charset="-127"/>
              </a:rPr>
              <a:t>-</a:t>
            </a:r>
            <a:r>
              <a:rPr lang="en-US" altLang="zh-CN" sz="2800" baseline="30000">
                <a:latin typeface="Arial Unicode MS" panose="020B0604020202020204" charset="-122"/>
                <a:ea typeface="Arial Unicode MS" panose="020B0604020202020204" charset="-122"/>
              </a:rPr>
              <a:t> </a:t>
            </a:r>
            <a:r>
              <a:rPr lang="en-US" altLang="zh-CN" sz="2800">
                <a:latin typeface="Arial Unicode MS" panose="020B0604020202020204" charset="-122"/>
                <a:ea typeface="Arial Unicode MS" panose="020B0604020202020204" charset="-122"/>
              </a:rPr>
              <a:t>is a highly pixelated sensor with 83 </a:t>
            </a:r>
            <a:r>
              <a:rPr lang="en-US" altLang="zh-CN" sz="2800">
                <a:solidFill>
                  <a:schemeClr val="tx1"/>
                </a:solidFill>
                <a:latin typeface="Arial Unicode MS" panose="020B0604020202020204" charset="-122"/>
                <a:ea typeface="Arial Unicode MS" panose="020B0604020202020204" charset="-122"/>
              </a:rPr>
              <a:t>µm</a:t>
            </a:r>
            <a:r>
              <a:rPr lang="en-US" altLang="zh-CN" sz="2800">
                <a:latin typeface="Arial Unicode MS" panose="020B0604020202020204" charset="-122"/>
                <a:ea typeface="Arial Unicode MS" panose="020B0604020202020204" charset="-122"/>
              </a:rPr>
              <a:t> pitch between 72 </a:t>
            </a:r>
            <a:r>
              <a:rPr lang="en-US" altLang="zh-CN" sz="2800">
                <a:latin typeface="Arial Unicode MS" panose="020B0604020202020204" charset="-122"/>
                <a:ea typeface="Arial Unicode MS" panose="020B0604020202020204" charset="-122"/>
                <a:cs typeface="Arial" panose="020B0604020202020204" pitchFamily="34" charset="0"/>
              </a:rPr>
              <a:t>× 72 pixels fabricated in a standard 350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nm</a:t>
            </a:r>
            <a:r>
              <a:rPr lang="en-US" altLang="zh-CN" sz="2800">
                <a:latin typeface="Arial Unicode MS" panose="020B0604020202020204" charset="-122"/>
                <a:ea typeface="Arial Unicode MS" panose="020B0604020202020204" charset="-122"/>
                <a:cs typeface="Arial" panose="020B0604020202020204" pitchFamily="34" charset="0"/>
              </a:rPr>
              <a:t> CMOS technology without post-processing for direct charge collection and imaging through exposed metal electrodes in the topmost metal layer.  In addition to the time-shared multiplexing readout of the analog output from Charge Sensitive Amplifiers (CSA) in each pixel,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hits are</a:t>
            </a:r>
            <a:r>
              <a:rPr lang="en-US" altLang="zh-CN" sz="2800">
                <a:latin typeface="Arial Unicode MS" panose="020B0604020202020204" charset="-122"/>
                <a:ea typeface="Arial Unicode MS" panose="020B0604020202020204" charset="-122"/>
                <a:cs typeface="Arial" panose="020B0604020202020204" pitchFamily="34" charset="0"/>
              </a:rPr>
              <a:t> also generated by pixel-local comparator with adjustable threshold and read out via a column-based priority logic, pertaining both hit location and time information. </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We</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 study</a:t>
            </a:r>
            <a:r>
              <a:rPr lang="en-US" altLang="zh-CN" sz="2800">
                <a:latin typeface="Arial Unicode MS" panose="020B0604020202020204" charset="-122"/>
                <a:ea typeface="Arial Unicode MS" panose="020B0604020202020204" charset="-122"/>
                <a:cs typeface="Arial" panose="020B0604020202020204" pitchFamily="34" charset="0"/>
              </a:rPr>
              <a:t> the detailed working behavior and performance of this readout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scheme</a:t>
            </a:r>
            <a:r>
              <a:rPr lang="en-US" altLang="zh-CN" sz="2800">
                <a:latin typeface="Arial Unicode MS" panose="020B0604020202020204" charset="-122"/>
                <a:ea typeface="Arial Unicode MS" panose="020B0604020202020204" charset="-122"/>
                <a:cs typeface="Arial" panose="020B0604020202020204" pitchFamily="34" charset="0"/>
              </a:rPr>
              <a:t> and demonstrate its potential in imaging applications.</a:t>
            </a:r>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41" name="文本框 40"/>
          <p:cNvSpPr txBox="1"/>
          <p:nvPr/>
        </p:nvSpPr>
        <p:spPr>
          <a:xfrm>
            <a:off x="360045" y="8851589"/>
            <a:ext cx="15840001" cy="791618"/>
          </a:xfrm>
          <a:prstGeom prst="roundRect">
            <a:avLst>
              <a:gd name="adj" fmla="val 9126"/>
            </a:avLst>
          </a:prstGeom>
          <a:solidFill>
            <a:schemeClr val="tx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Sensor photograph and Top-level block diagram</a:t>
            </a:r>
            <a:endPar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endParaRPr>
          </a:p>
        </p:txBody>
      </p:sp>
      <p:sp>
        <p:nvSpPr>
          <p:cNvPr id="42" name="文本框 41"/>
          <p:cNvSpPr txBox="1"/>
          <p:nvPr/>
        </p:nvSpPr>
        <p:spPr>
          <a:xfrm>
            <a:off x="360045" y="9656445"/>
            <a:ext cx="15840001" cy="8964000"/>
          </a:xfrm>
          <a:prstGeom prst="roundRect">
            <a:avLst>
              <a:gd name="adj" fmla="val 1037"/>
            </a:avLst>
          </a:prstGeom>
          <a:ln>
            <a:noFill/>
          </a:ln>
        </p:spPr>
        <p:style>
          <a:lnRef idx="2">
            <a:schemeClr val="dk1"/>
          </a:lnRef>
          <a:fillRef idx="1">
            <a:schemeClr val="lt1"/>
          </a:fillRef>
          <a:effectRef idx="0">
            <a:schemeClr val="dk1"/>
          </a:effectRef>
          <a:fontRef idx="minor">
            <a:schemeClr val="dk1"/>
          </a:fontRef>
        </p:style>
        <p:txBody>
          <a:bodyPr wrap="square" rtlCol="0">
            <a:noAutofit/>
          </a:bodyPr>
          <a:p>
            <a:pPr indent="457200" algn="just" fontAlgn="auto"/>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47" name="文本框 46"/>
          <p:cNvSpPr txBox="1"/>
          <p:nvPr/>
        </p:nvSpPr>
        <p:spPr>
          <a:xfrm>
            <a:off x="353060" y="14944725"/>
            <a:ext cx="15839440" cy="3647440"/>
          </a:xfrm>
          <a:prstGeom prst="rect">
            <a:avLst/>
          </a:prstGeom>
          <a:noFill/>
        </p:spPr>
        <p:txBody>
          <a:bodyPr wrap="square" rtlCol="0">
            <a:spAutoFit/>
          </a:bodyPr>
          <a:p>
            <a:pPr indent="457200" algn="just" fontAlgn="auto">
              <a:lnSpc>
                <a:spcPts val="4000"/>
              </a:lnSpc>
            </a:pPr>
            <a:r>
              <a:rPr lang="en-US" altLang="zh-CN" sz="2800">
                <a:latin typeface="Arial Unicode MS" panose="020B0604020202020204" charset="-122"/>
                <a:ea typeface="Arial Unicode MS" panose="020B0604020202020204" charset="-122"/>
              </a:rPr>
              <a:t>A photograph of one fully fabricated and </a:t>
            </a:r>
            <a:r>
              <a:rPr lang="en-US" altLang="zh-CN" sz="2800">
                <a:latin typeface="Arial Unicode MS" panose="020B0604020202020204" charset="-122"/>
                <a:ea typeface="Arial Unicode MS" panose="020B0604020202020204" charset="-122"/>
                <a:sym typeface="+mn-ea"/>
              </a:rPr>
              <a:t>wire-bonded </a:t>
            </a:r>
            <a:r>
              <a:rPr lang="en-US" altLang="zh-CN" sz="2800" i="1">
                <a:latin typeface="Cambria" panose="02040503050406030204" charset="0"/>
                <a:ea typeface="Arial Unicode MS" panose="020B0604020202020204" charset="-122"/>
              </a:rPr>
              <a:t>Topmetal-II</a:t>
            </a:r>
            <a:r>
              <a:rPr lang="en-US" altLang="zh-CN" sz="2800" i="1" baseline="30000">
                <a:latin typeface="Cambria" panose="02040503050406030204" charset="0"/>
                <a:ea typeface="Arial Unicode MS" panose="020B0604020202020204" charset="-122"/>
              </a:rPr>
              <a:t>-</a:t>
            </a:r>
            <a:r>
              <a:rPr lang="en-US" altLang="zh-CN" sz="2800">
                <a:latin typeface="Arial Unicode MS" panose="020B0604020202020204" charset="-122"/>
                <a:ea typeface="Arial Unicode MS" panose="020B0604020202020204" charset="-122"/>
              </a:rPr>
              <a:t> sensor is shown in Fig. (a) and its top-level block diagram is shown in Fig. (b).  The sensor measures 8 </a:t>
            </a:r>
            <a:r>
              <a:rPr lang="en-US" altLang="zh-CN" sz="2800">
                <a:latin typeface="Arial Unicode MS" panose="020B0604020202020204" charset="-122"/>
                <a:ea typeface="Arial Unicode MS" panose="020B0604020202020204" charset="-122"/>
                <a:cs typeface="Arial" panose="020B0604020202020204" pitchFamily="34" charset="0"/>
              </a:rPr>
              <a:t>× 9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mm</a:t>
            </a:r>
            <a:r>
              <a:rPr lang="en-US" altLang="zh-CN" sz="2800" baseline="30000">
                <a:solidFill>
                  <a:schemeClr val="tx1"/>
                </a:solidFill>
                <a:latin typeface="Arial Unicode MS" panose="020B0604020202020204" charset="-122"/>
                <a:ea typeface="Arial Unicode MS" panose="020B0604020202020204" charset="-122"/>
                <a:cs typeface="Arial" panose="020B0604020202020204" pitchFamily="34" charset="0"/>
              </a:rPr>
              <a:t>2</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 (blue box in Fig. (a)), in which a </a:t>
            </a:r>
            <a:r>
              <a:rPr lang="en-US" altLang="zh-CN" sz="2800">
                <a:latin typeface="Arial Unicode MS" panose="020B0604020202020204" charset="-122"/>
                <a:ea typeface="Arial Unicode MS" panose="020B0604020202020204" charset="-122"/>
                <a:sym typeface="+mn-ea"/>
              </a:rPr>
              <a:t>6 </a:t>
            </a:r>
            <a:r>
              <a:rPr lang="en-US" altLang="zh-CN" sz="2800">
                <a:latin typeface="Arial Unicode MS" panose="020B0604020202020204" charset="-122"/>
                <a:ea typeface="Arial Unicode MS" panose="020B0604020202020204" charset="-122"/>
                <a:cs typeface="Arial" panose="020B0604020202020204" pitchFamily="34" charset="0"/>
                <a:sym typeface="+mn-ea"/>
              </a:rPr>
              <a:t>× 6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mm</a:t>
            </a:r>
            <a:r>
              <a:rPr lang="en-US" altLang="zh-CN" sz="2800" baseline="30000">
                <a:solidFill>
                  <a:schemeClr val="tx1"/>
                </a:solidFill>
                <a:latin typeface="Arial Unicode MS" panose="020B0604020202020204" charset="-122"/>
                <a:ea typeface="Arial Unicode MS" panose="020B0604020202020204" charset="-122"/>
                <a:cs typeface="Arial" panose="020B0604020202020204" pitchFamily="34" charset="0"/>
                <a:sym typeface="+mn-ea"/>
              </a:rPr>
              <a:t>2</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charge sensitive area (red box in Fig. (a)) containing 72</a:t>
            </a:r>
            <a:r>
              <a:rPr lang="en-US" altLang="zh-CN" sz="2800">
                <a:latin typeface="Arial Unicode MS" panose="020B0604020202020204" charset="-122"/>
                <a:ea typeface="Arial Unicode MS" panose="020B0604020202020204" charset="-122"/>
                <a:sym typeface="+mn-ea"/>
              </a:rPr>
              <a:t> </a:t>
            </a:r>
            <a:r>
              <a:rPr lang="en-US" altLang="zh-CN" sz="2800">
                <a:latin typeface="Arial Unicode MS" panose="020B0604020202020204" charset="-122"/>
                <a:ea typeface="Arial Unicode MS" panose="020B0604020202020204" charset="-122"/>
                <a:cs typeface="Arial" panose="020B0604020202020204" pitchFamily="34" charset="0"/>
                <a:sym typeface="+mn-ea"/>
              </a:rPr>
              <a:t>× 72 pixels is</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a:t>
            </a:r>
            <a:r>
              <a:rPr lang="en-US" altLang="zh-CN" sz="2800">
                <a:latin typeface="Arial Unicode MS" panose="020B0604020202020204" charset="-122"/>
                <a:ea typeface="Arial Unicode MS" panose="020B0604020202020204" charset="-122"/>
                <a:cs typeface="Arial" panose="020B0604020202020204" pitchFamily="34" charset="0"/>
                <a:sym typeface="+mn-ea"/>
              </a:rPr>
              <a:t>located in the center of the chip.  Major funtional units of the sensor are depicted in the top-level block diagram. The analog output from each pixel is fed to a single output Buffer via an array-wide row/column multiplexing circuitry. The digital output (hits) is registered at the each Column Readout Unit (CRU), then shipped off the sensor via a 72 : 1 Multiplexer(MUX).</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p:txBody>
      </p:sp>
      <p:sp>
        <p:nvSpPr>
          <p:cNvPr id="48" name="文本框 47"/>
          <p:cNvSpPr txBox="1"/>
          <p:nvPr/>
        </p:nvSpPr>
        <p:spPr>
          <a:xfrm>
            <a:off x="378460" y="18862999"/>
            <a:ext cx="15840001" cy="791618"/>
          </a:xfrm>
          <a:prstGeom prst="roundRect">
            <a:avLst>
              <a:gd name="adj" fmla="val 9126"/>
            </a:avLst>
          </a:prstGeom>
          <a:solidFill>
            <a:schemeClr val="tx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Single pixel structure and Timing diagram</a:t>
            </a:r>
            <a:endPar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endParaRPr>
          </a:p>
        </p:txBody>
      </p:sp>
      <p:sp>
        <p:nvSpPr>
          <p:cNvPr id="2" name="文本框 1"/>
          <p:cNvSpPr txBox="1"/>
          <p:nvPr/>
        </p:nvSpPr>
        <p:spPr>
          <a:xfrm>
            <a:off x="378460" y="19669125"/>
            <a:ext cx="15840001" cy="23184000"/>
          </a:xfrm>
          <a:prstGeom prst="roundRect">
            <a:avLst>
              <a:gd name="adj" fmla="val 910"/>
            </a:avLst>
          </a:prstGeom>
          <a:ln>
            <a:noFill/>
          </a:ln>
        </p:spPr>
        <p:style>
          <a:lnRef idx="2">
            <a:schemeClr val="dk1"/>
          </a:lnRef>
          <a:fillRef idx="1">
            <a:schemeClr val="lt1"/>
          </a:fillRef>
          <a:effectRef idx="0">
            <a:schemeClr val="dk1"/>
          </a:effectRef>
          <a:fontRef idx="minor">
            <a:schemeClr val="dk1"/>
          </a:fontRef>
        </p:style>
        <p:txBody>
          <a:bodyPr wrap="square" rtlCol="0">
            <a:noAutofit/>
          </a:bodyPr>
          <a:p>
            <a:pPr indent="457200" algn="just" fontAlgn="auto"/>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7" name="文本框 6"/>
          <p:cNvSpPr txBox="1"/>
          <p:nvPr/>
        </p:nvSpPr>
        <p:spPr>
          <a:xfrm>
            <a:off x="351790" y="33902650"/>
            <a:ext cx="15839440" cy="8856980"/>
          </a:xfrm>
          <a:prstGeom prst="rect">
            <a:avLst/>
          </a:prstGeom>
          <a:noFill/>
        </p:spPr>
        <p:txBody>
          <a:bodyPr wrap="square" rtlCol="0">
            <a:spAutoFit/>
          </a:bodyPr>
          <a:p>
            <a:pPr indent="457200" algn="just" fontAlgn="auto">
              <a:lnSpc>
                <a:spcPts val="4060"/>
              </a:lnSpc>
            </a:pPr>
            <a:r>
              <a:rPr lang="en-US" altLang="zh-CN" sz="2800">
                <a:latin typeface="Arial Unicode MS" panose="020B0604020202020204" charset="-122"/>
                <a:ea typeface="Arial Unicode MS" panose="020B0604020202020204" charset="-122"/>
                <a:cs typeface="Arial" panose="020B0604020202020204" pitchFamily="34" charset="0"/>
                <a:sym typeface="+mn-ea"/>
              </a:rPr>
              <a:t>The inner structure of the digital readout pathway from a single pixel to the edge of array is shown in Fig. (a).  Structures at pixel, column and edge of array levels are indicated in the blue, green and red dashed boxes, respectively.  </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Ø"/>
            </a:pPr>
            <a:r>
              <a:rPr lang="en-US" altLang="zh-CN" sz="2800" b="1">
                <a:latin typeface="Arial Unicode MS" panose="020B0604020202020204" charset="-122"/>
                <a:ea typeface="Arial Unicode MS" panose="020B0604020202020204" charset="-122"/>
                <a:cs typeface="Arial" panose="020B0604020202020204" pitchFamily="34" charset="0"/>
                <a:sym typeface="+mn-ea"/>
              </a:rPr>
              <a:t>In-Pixel:</a:t>
            </a:r>
            <a:endParaRPr lang="en-US" altLang="zh-CN" sz="2800" b="1">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Exposed metal electrode and Guardring: A ring electrode (Guardring), which is in the same topmost metal layer as the </a:t>
            </a:r>
            <a:r>
              <a:rPr lang="en-US" altLang="zh-CN" sz="2800" i="1">
                <a:latin typeface="Cambria" panose="02040503050406030204" charset="0"/>
                <a:ea typeface="Arial Unicode MS" panose="020B0604020202020204" charset="-122"/>
                <a:cs typeface="Arial" panose="020B0604020202020204" pitchFamily="34" charset="0"/>
                <a:sym typeface="+mn-ea"/>
              </a:rPr>
              <a:t>Topmetal</a:t>
            </a:r>
            <a:r>
              <a:rPr lang="en-US" altLang="zh-CN" sz="2800">
                <a:latin typeface="Arial Unicode MS" panose="020B0604020202020204" charset="-122"/>
                <a:ea typeface="Arial Unicode MS" panose="020B0604020202020204" charset="-122"/>
                <a:cs typeface="Arial" panose="020B0604020202020204" pitchFamily="34" charset="0"/>
                <a:sym typeface="+mn-ea"/>
              </a:rPr>
              <a:t>, surrounds the exposed metal electrode while being isolated from it.</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Charge Sensitive Amplifier (CSA):</a:t>
            </a:r>
            <a:r>
              <a:rPr lang="en-US" altLang="zh-CN" sz="2800">
                <a:solidFill>
                  <a:srgbClr val="FF0000"/>
                </a:solidFill>
                <a:latin typeface="Arial Unicode MS" panose="020B0604020202020204" charset="-122"/>
                <a:ea typeface="Arial Unicode MS" panose="020B0604020202020204" charset="-122"/>
                <a:cs typeface="Arial" panose="020B0604020202020204" pitchFamily="34" charset="0"/>
                <a:sym typeface="+mn-ea"/>
              </a:rPr>
              <a:t>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The CSA with C</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f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5.1 fF (design value) converts the injected charge to voltage signal (CSA_OUT) and feeds it into the comparator.</a:t>
            </a:r>
            <a:endPar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Comparator: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The comparator compares CSA_OUT to a threshold(V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set by a pixel-local 4-bit DAC (V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thl</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on top of a common offset (Global offset 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thg</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that is globally adjustable.  (V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 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thg</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 V</a:t>
            </a:r>
            <a:r>
              <a:rPr lang="en-US" altLang="zh-CN" sz="2800" baseline="-25000">
                <a:solidFill>
                  <a:schemeClr val="tx1"/>
                </a:solidFill>
                <a:latin typeface="Arial Unicode MS" panose="020B0604020202020204" charset="-122"/>
                <a:ea typeface="Arial Unicode MS" panose="020B0604020202020204" charset="-122"/>
                <a:cs typeface="Arial" panose="020B0604020202020204" pitchFamily="34" charset="0"/>
                <a:sym typeface="+mn-ea"/>
              </a:rPr>
              <a:t>thl</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 </a:t>
            </a:r>
            <a:r>
              <a:rPr lang="en-US" altLang="zh-CN" sz="2800">
                <a:solidFill>
                  <a:srgbClr val="FF0000"/>
                </a:solidFill>
                <a:latin typeface="Arial Unicode MS" panose="020B0604020202020204" charset="-122"/>
                <a:ea typeface="Arial Unicode MS" panose="020B0604020202020204" charset="-122"/>
                <a:cs typeface="Arial" panose="020B0604020202020204" pitchFamily="34" charset="0"/>
                <a:sym typeface="+mn-ea"/>
              </a:rPr>
              <a:t>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sym typeface="+mn-ea"/>
              </a:rPr>
              <a:t>When the threshold surpasses CSA_OUT, the Flag signal will be set to high.</a:t>
            </a:r>
            <a:endParaRPr lang="en-US" altLang="zh-CN" sz="2800">
              <a:solidFill>
                <a:srgbClr val="FF0000"/>
              </a:solidFill>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Priority logic: Each priority logic is a fully combinational logic that controls the CSA's reset upon the readout of a hit and drives the hit information through the column structure.</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Ø"/>
            </a:pPr>
            <a:r>
              <a:rPr lang="en-US" altLang="zh-CN" sz="2800" b="1">
                <a:latin typeface="Arial Unicode MS" panose="020B0604020202020204" charset="-122"/>
                <a:ea typeface="Arial Unicode MS" panose="020B0604020202020204" charset="-122"/>
                <a:cs typeface="Arial" panose="020B0604020202020204" pitchFamily="34" charset="0"/>
                <a:sym typeface="+mn-ea"/>
              </a:rPr>
              <a:t>In-Column:</a:t>
            </a:r>
            <a:endParaRPr lang="en-US" altLang="zh-CN" sz="2800" b="1">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The 7-bit pixel local address will be delivered to the Column Bus when the Addr_EN signal is high.</a:t>
            </a:r>
            <a:endParaRPr lang="en-US" altLang="zh-CN" sz="2800" b="1">
              <a:latin typeface="Arial Unicode MS" panose="020B0604020202020204" charset="-122"/>
              <a:ea typeface="Arial Unicode MS" panose="020B0604020202020204" charset="-122"/>
              <a:cs typeface="Arial" panose="020B0604020202020204" pitchFamily="34" charset="0"/>
              <a:sym typeface="+mn-ea"/>
            </a:endParaRPr>
          </a:p>
        </p:txBody>
      </p:sp>
      <p:pic>
        <p:nvPicPr>
          <p:cNvPr id="9" name="图片 8" descr="F:\LBNL learning experience\Paper\TWEPP 2016 Poster_WeiZhang\img\TopmetalII-PixelStruct.pngTopmetalII-PixelStruct"/>
          <p:cNvPicPr>
            <a:picLocks noChangeAspect="1"/>
          </p:cNvPicPr>
          <p:nvPr/>
        </p:nvPicPr>
        <p:blipFill>
          <a:blip r:embed="rId3"/>
          <a:srcRect/>
          <a:stretch>
            <a:fillRect/>
          </a:stretch>
        </p:blipFill>
        <p:spPr>
          <a:xfrm>
            <a:off x="1613853" y="19749770"/>
            <a:ext cx="13447395" cy="6916420"/>
          </a:xfrm>
          <a:prstGeom prst="rect">
            <a:avLst/>
          </a:prstGeom>
        </p:spPr>
      </p:pic>
      <p:sp>
        <p:nvSpPr>
          <p:cNvPr id="11" name="文本框 10"/>
          <p:cNvSpPr txBox="1"/>
          <p:nvPr/>
        </p:nvSpPr>
        <p:spPr>
          <a:xfrm>
            <a:off x="16722725" y="30191445"/>
            <a:ext cx="15840001" cy="830370"/>
          </a:xfrm>
          <a:prstGeom prst="roundRect">
            <a:avLst/>
          </a:prstGeom>
          <a:solidFill>
            <a:schemeClr val="dk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Conculsions and Outlook</a:t>
            </a:r>
            <a:endPar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endParaRPr>
          </a:p>
        </p:txBody>
      </p:sp>
      <p:sp>
        <p:nvSpPr>
          <p:cNvPr id="12" name="文本框 11"/>
          <p:cNvSpPr txBox="1"/>
          <p:nvPr/>
        </p:nvSpPr>
        <p:spPr>
          <a:xfrm>
            <a:off x="16722725" y="36526205"/>
            <a:ext cx="15840001" cy="830370"/>
          </a:xfrm>
          <a:prstGeom prst="roundRect">
            <a:avLst/>
          </a:prstGeom>
          <a:solidFill>
            <a:schemeClr val="dk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Acknowledgments and References</a:t>
            </a:r>
            <a:endPar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endParaRPr>
          </a:p>
        </p:txBody>
      </p:sp>
      <p:sp>
        <p:nvSpPr>
          <p:cNvPr id="20" name="文本框 19"/>
          <p:cNvSpPr txBox="1"/>
          <p:nvPr/>
        </p:nvSpPr>
        <p:spPr>
          <a:xfrm>
            <a:off x="16712565" y="31028640"/>
            <a:ext cx="15840001" cy="5253558"/>
          </a:xfrm>
          <a:prstGeom prst="roundRect">
            <a:avLst>
              <a:gd name="adj" fmla="val 2668"/>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indent="457200" algn="just" fontAlgn="auto">
              <a:lnSpc>
                <a:spcPts val="4000"/>
              </a:lnSpc>
            </a:pPr>
            <a:r>
              <a:rPr lang="en-US" altLang="zh-CN" sz="2800">
                <a:latin typeface="Arial Unicode MS" panose="020B0604020202020204" charset="-122"/>
                <a:ea typeface="Arial Unicode MS" panose="020B0604020202020204" charset="-122"/>
              </a:rPr>
              <a:t>We have successfully verified the behavior and performance of a column-based priority logic readout in the </a:t>
            </a:r>
            <a:r>
              <a:rPr lang="en-US" altLang="zh-CN" sz="2800" i="1">
                <a:latin typeface="Cambria" panose="02040503050406030204" charset="0"/>
                <a:ea typeface="Arial Unicode MS" panose="020B0604020202020204" charset="-122"/>
              </a:rPr>
              <a:t>Topmetal-II</a:t>
            </a:r>
            <a:r>
              <a:rPr lang="en-US" altLang="zh-CN" sz="2800" i="1" baseline="30000">
                <a:latin typeface="Cambria" panose="02040503050406030204" charset="0"/>
                <a:ea typeface="Arial Unicode MS" panose="020B0604020202020204" charset="-122"/>
              </a:rPr>
              <a:t>-</a:t>
            </a:r>
            <a:r>
              <a:rPr lang="en-US" altLang="zh-CN" sz="2800">
                <a:latin typeface="Arial Unicode MS" panose="020B0604020202020204" charset="-122"/>
                <a:ea typeface="Arial Unicode MS" panose="020B0604020202020204" charset="-122"/>
              </a:rPr>
              <a:t> sensor.  Both the electrical measuments and imaging applications proved the validity of the readout  scheme.</a:t>
            </a:r>
            <a:endParaRPr lang="en-US" altLang="zh-CN" sz="2800">
              <a:latin typeface="Arial Unicode MS" panose="020B0604020202020204" charset="-122"/>
              <a:ea typeface="Arial Unicode MS" panose="020B0604020202020204" charset="-122"/>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In the current design, although the in-array combinational logic can ship the hit pixel's address to the edge of the array with minimal latency, the sequential logic of the CUR and the MUX limits the time that is more than one clock to discover the hit information.  To reduce the readout latency, the analog readout channel and combinational logic could be designed at the edge of the array to detect the activities in the Address Bus promptly.  At the same time, the MUX could be replaced by fully combinational logic.  We will investigate these options in future </a:t>
            </a:r>
            <a:r>
              <a:rPr lang="en-US" altLang="zh-CN" sz="2800" i="1">
                <a:latin typeface="Cambria" panose="02040503050406030204" charset="0"/>
                <a:ea typeface="Arial Unicode MS" panose="020B0604020202020204" charset="-122"/>
                <a:cs typeface="Arial" panose="020B0604020202020204" pitchFamily="34" charset="0"/>
              </a:rPr>
              <a:t>Topmetal</a:t>
            </a:r>
            <a:r>
              <a:rPr lang="en-US" altLang="zh-CN" sz="2800">
                <a:latin typeface="Arial Unicode MS" panose="020B0604020202020204" charset="-122"/>
                <a:ea typeface="Arial Unicode MS" panose="020B0604020202020204" charset="-122"/>
                <a:cs typeface="Arial" panose="020B0604020202020204" pitchFamily="34" charset="0"/>
              </a:rPr>
              <a:t> sensor development in addition to improving the array uniformity.</a:t>
            </a:r>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26" name="文本框 25"/>
          <p:cNvSpPr txBox="1"/>
          <p:nvPr/>
        </p:nvSpPr>
        <p:spPr>
          <a:xfrm>
            <a:off x="16722725" y="37366575"/>
            <a:ext cx="15840001" cy="5450400"/>
          </a:xfrm>
          <a:prstGeom prst="roundRect">
            <a:avLst>
              <a:gd name="adj" fmla="val 2223"/>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This work is supported, in part, by the Thousand Talents Program at CCNU and by the National Natural Science Foundation of China under Grant No. 11375073.  We also acknowledge the support from LBNL for hosting the physical measurements of the sensor.</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 </a:t>
            </a:r>
            <a:endParaRPr lang="en-US" altLang="zh-CN" sz="2800">
              <a:solidFill>
                <a:srgbClr val="FF0000"/>
              </a:solidFill>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spcBef>
                <a:spcPts val="800"/>
              </a:spcBef>
              <a:spcAft>
                <a:spcPts val="300"/>
              </a:spcAft>
            </a:pPr>
            <a:r>
              <a:rPr lang="en-US" altLang="zh-CN" sz="3600" b="1">
                <a:latin typeface="Arial Unicode MS" panose="020B0604020202020204" charset="-122"/>
                <a:ea typeface="Arial Unicode MS" panose="020B0604020202020204" charset="-122"/>
                <a:cs typeface="Arial" panose="020B0604020202020204" pitchFamily="34" charset="0"/>
              </a:rPr>
              <a:t>References</a:t>
            </a:r>
            <a:endParaRPr lang="en-US" altLang="zh-CN" sz="3600" b="1">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sym typeface="+mn-ea"/>
              </a:rPr>
              <a:t>[1] M. An et al. A low-noise CMOS pixel direct charge senor, </a:t>
            </a:r>
            <a:r>
              <a:rPr lang="en-US" altLang="zh-CN" sz="2800" i="1">
                <a:latin typeface="Cambria" panose="02040503050406030204" charset="0"/>
                <a:ea typeface="Arial Unicode MS" panose="020B0604020202020204" charset="-122"/>
                <a:cs typeface="Arial" panose="020B0604020202020204" pitchFamily="34" charset="0"/>
                <a:sym typeface="+mn-ea"/>
              </a:rPr>
              <a:t>Topmetal-II</a:t>
            </a:r>
            <a:r>
              <a:rPr lang="en-US" altLang="zh-CN" sz="2800" i="1" baseline="30000">
                <a:latin typeface="Cambria" panose="02040503050406030204" charset="0"/>
                <a:ea typeface="Arial Unicode MS" panose="020B0604020202020204" charset="-122"/>
                <a:cs typeface="Arial" panose="020B0604020202020204" pitchFamily="34" charset="0"/>
                <a:sym typeface="+mn-ea"/>
              </a:rPr>
              <a:t>-</a:t>
            </a:r>
            <a:r>
              <a:rPr lang="en-US" altLang="zh-CN" sz="2800">
                <a:latin typeface="Arial Unicode MS" panose="020B0604020202020204" charset="-122"/>
                <a:ea typeface="Arial Unicode MS" panose="020B0604020202020204" charset="-122"/>
                <a:cs typeface="Arial" panose="020B0604020202020204" pitchFamily="34" charset="0"/>
                <a:sym typeface="+mn-ea"/>
              </a:rPr>
              <a:t>. Nucl. Instr. and Meth. A 810 (2016) 144-150, ISSN 0168-9002.</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sym typeface="+mn-ea"/>
              </a:rPr>
              <a:t>[2] C. Hu-Gao et al. First reticule size MAPS with digital output and integrated zero suppression for the EUDET-JRA1 beam telescope, Nucl. Instr. and Meth. A (2010) 480-482, ISSN 0168-9001.</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sym typeface="+mn-ea"/>
              </a:rPr>
              <a:t>[3] Y. Fan et al. Developement of a highly pixelated direct charge sensor, </a:t>
            </a:r>
            <a:r>
              <a:rPr lang="en-US" altLang="zh-CN" sz="2800" i="1">
                <a:latin typeface="Cambria" panose="02040503050406030204" charset="0"/>
                <a:ea typeface="Arial Unicode MS" panose="020B0604020202020204" charset="-122"/>
                <a:cs typeface="Arial" panose="020B0604020202020204" pitchFamily="34" charset="0"/>
                <a:sym typeface="+mn-ea"/>
              </a:rPr>
              <a:t>Topmetal-I</a:t>
            </a:r>
            <a:r>
              <a:rPr lang="en-US" altLang="zh-CN" sz="2800">
                <a:latin typeface="Arial Unicode MS" panose="020B0604020202020204" charset="-122"/>
                <a:ea typeface="Arial Unicode MS" panose="020B0604020202020204" charset="-122"/>
                <a:cs typeface="Arial" panose="020B0604020202020204" pitchFamily="34" charset="0"/>
                <a:sym typeface="+mn-ea"/>
              </a:rPr>
              <a:t>, for ionizing radiation imaging, arXiv: 1407.3712.</a:t>
            </a:r>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30" name="文本框 29"/>
          <p:cNvSpPr txBox="1"/>
          <p:nvPr/>
        </p:nvSpPr>
        <p:spPr>
          <a:xfrm>
            <a:off x="16708755" y="8963660"/>
            <a:ext cx="15840001" cy="20984854"/>
          </a:xfrm>
          <a:prstGeom prst="roundRect">
            <a:avLst>
              <a:gd name="adj" fmla="val 705"/>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At the beginning of the test process, we disable all the 4-bit DACs.  As shown in Fig. (a), an S-curve of a single pixel obtained by scanning the global offset (V</a:t>
            </a:r>
            <a:r>
              <a:rPr lang="en-US" altLang="zh-CN" sz="2800" baseline="-25000">
                <a:latin typeface="Arial Unicode MS" panose="020B0604020202020204" charset="-122"/>
                <a:ea typeface="Arial Unicode MS" panose="020B0604020202020204" charset="-122"/>
                <a:cs typeface="Arial" panose="020B0604020202020204" pitchFamily="34" charset="0"/>
              </a:rPr>
              <a:t>th</a:t>
            </a:r>
            <a:r>
              <a:rPr lang="en-US" altLang="zh-CN" sz="2800">
                <a:latin typeface="Arial Unicode MS" panose="020B0604020202020204" charset="-122"/>
                <a:ea typeface="Arial Unicode MS" panose="020B0604020202020204" charset="-122"/>
                <a:cs typeface="Arial" panose="020B0604020202020204" pitchFamily="34" charset="0"/>
              </a:rPr>
              <a:t>) while recording the corresponding probability for the comparator and the subsquent logic to register a hit given a test pulse on the Guardring.  Insert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in Fig. (a)</a:t>
            </a:r>
            <a:r>
              <a:rPr lang="en-US" altLang="zh-CN" sz="2800">
                <a:latin typeface="Arial Unicode MS" panose="020B0604020202020204" charset="-122"/>
                <a:ea typeface="Arial Unicode MS" panose="020B0604020202020204" charset="-122"/>
                <a:cs typeface="Arial" panose="020B0604020202020204" pitchFamily="34" charset="0"/>
              </a:rPr>
              <a:t> illustrates the distribution of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the</a:t>
            </a:r>
            <a:r>
              <a:rPr lang="en-US" altLang="zh-CN" sz="2800">
                <a:latin typeface="Arial Unicode MS" panose="020B0604020202020204" charset="-122"/>
                <a:ea typeface="Arial Unicode MS" panose="020B0604020202020204" charset="-122"/>
                <a:cs typeface="Arial" panose="020B0604020202020204" pitchFamily="34" charset="0"/>
              </a:rPr>
              <a:t> width of the transition (</a:t>
            </a:r>
            <a:r>
              <a:rPr lang="en-US" altLang="zh-CN" sz="2800">
                <a:latin typeface="Arial Unicode MS" panose="020B0604020202020204" charset="-122"/>
                <a:ea typeface="Arial Unicode MS" panose="020B0604020202020204" charset="-122"/>
                <a:cs typeface="Calibri" panose="020F0502020204030204" charset="0"/>
              </a:rPr>
              <a:t>б).  The width (</a:t>
            </a:r>
            <a:r>
              <a:rPr lang="en-US" altLang="zh-CN" sz="2800">
                <a:latin typeface="Arial Unicode MS" panose="020B0604020202020204" charset="-122"/>
                <a:ea typeface="Arial Unicode MS" panose="020B0604020202020204" charset="-122"/>
                <a:cs typeface="Calibri" panose="020F0502020204030204" charset="0"/>
                <a:sym typeface="+mn-ea"/>
              </a:rPr>
              <a:t>б</a:t>
            </a:r>
            <a:r>
              <a:rPr lang="en-US" altLang="zh-CN" sz="2800">
                <a:latin typeface="Arial Unicode MS" panose="020B0604020202020204" charset="-122"/>
                <a:ea typeface="Arial Unicode MS" panose="020B0604020202020204" charset="-122"/>
                <a:cs typeface="Calibri" panose="020F0502020204030204" charset="0"/>
              </a:rPr>
              <a:t>) of transition, which is an indicator of the noise of CSA output presented to the comparator, has a mean value of 1.2 mV.  Baseline median distribution across the array in 2D and 1D histogram before and after trimming with a 4-bit DAC in every pixel is in Fig. (b).  The results show a greatly reduced width in baseline median distribution.</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After trimming with the optimized setting, we use a purple light LED to illuminate a </a:t>
            </a:r>
            <a:r>
              <a:rPr lang="en-US" altLang="zh-CN" sz="2800" i="1">
                <a:latin typeface="Cambria" panose="02040503050406030204" charset="0"/>
                <a:ea typeface="Arial Unicode MS" panose="020B0604020202020204" charset="-122"/>
                <a:cs typeface="Arial" panose="020B0604020202020204" pitchFamily="34" charset="0"/>
              </a:rPr>
              <a:t>Topmetal-II</a:t>
            </a:r>
            <a:r>
              <a:rPr lang="en-US" altLang="zh-CN" sz="2800" i="1" baseline="30000">
                <a:latin typeface="Cambria" panose="02040503050406030204" charset="0"/>
                <a:ea typeface="Arial Unicode MS" panose="020B0604020202020204" charset="-122"/>
                <a:cs typeface="Arial" panose="020B0604020202020204" pitchFamily="34" charset="0"/>
              </a:rPr>
              <a:t>-</a:t>
            </a:r>
            <a:r>
              <a:rPr lang="en-US" altLang="zh-CN" sz="2800" baseline="30000">
                <a:latin typeface="Arial Unicode MS" panose="020B0604020202020204" charset="-122"/>
                <a:ea typeface="Arial Unicode MS" panose="020B0604020202020204" charset="-122"/>
                <a:cs typeface="Arial" panose="020B0604020202020204" pitchFamily="34" charset="0"/>
              </a:rPr>
              <a:t> </a:t>
            </a:r>
            <a:r>
              <a:rPr lang="en-US" altLang="zh-CN" sz="2800">
                <a:latin typeface="Arial Unicode MS" panose="020B0604020202020204" charset="-122"/>
                <a:ea typeface="Arial Unicode MS" panose="020B0604020202020204" charset="-122"/>
                <a:cs typeface="Arial" panose="020B0604020202020204" pitchFamily="34" charset="0"/>
              </a:rPr>
              <a:t>sensor.  The purple light LED was placed ~2 cm above the sensor and driven by a train of narrow pulses with 10 </a:t>
            </a:r>
            <a:r>
              <a:rPr lang="en-US" altLang="zh-CN" sz="2800">
                <a:solidFill>
                  <a:schemeClr val="tx1"/>
                </a:solidFill>
                <a:latin typeface="Arial Unicode MS" panose="020B0604020202020204" charset="-122"/>
                <a:ea typeface="Arial Unicode MS" panose="020B0604020202020204" charset="-122"/>
                <a:sym typeface="+mn-ea"/>
              </a:rPr>
              <a:t>µ</a:t>
            </a:r>
            <a:r>
              <a:rPr lang="en-US" altLang="zh-CN" sz="2800">
                <a:latin typeface="Arial Unicode MS" panose="020B0604020202020204" charset="-122"/>
                <a:ea typeface="Arial Unicode MS" panose="020B0604020202020204" charset="-122"/>
                <a:cs typeface="Arial" panose="020B0604020202020204" pitchFamily="34" charset="0"/>
              </a:rPr>
              <a:t>s width and 50 ms interval.  The sensor was covered by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an</a:t>
            </a:r>
            <a:r>
              <a:rPr lang="en-US" altLang="zh-CN" sz="2800">
                <a:latin typeface="Arial Unicode MS" panose="020B0604020202020204" charset="-122"/>
                <a:ea typeface="Arial Unicode MS" panose="020B0604020202020204" charset="-122"/>
                <a:cs typeface="Arial" panose="020B0604020202020204" pitchFamily="34" charset="0"/>
              </a:rPr>
              <a:t> opaque photo mask with a transparent T-shaped pattern.  The T-shaped pattern is aligned with the center of the sensor.</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r>
              <a:rPr lang="en-US" altLang="zh-CN" sz="2800">
                <a:latin typeface="Arial Unicode MS" panose="020B0604020202020204" charset="-122"/>
                <a:ea typeface="Arial Unicode MS" panose="020B0604020202020204" charset="-122"/>
                <a:cs typeface="Arial" panose="020B0604020202020204" pitchFamily="34" charset="0"/>
              </a:rPr>
              <a:t>We recorded many frames of hits induced by plenty of LED pulses.  Hit location and time information are reconstructed from data that was collected by the Data Acquisition System.  An image showing the T-shape is depicted in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Fig.</a:t>
            </a:r>
            <a:r>
              <a:rPr lang="en-US" altLang="zh-CN" sz="2800">
                <a:latin typeface="Arial Unicode MS" panose="020B0604020202020204" charset="-122"/>
                <a:ea typeface="Arial Unicode MS" panose="020B0604020202020204" charset="-122"/>
                <a:cs typeface="Arial" panose="020B0604020202020204" pitchFamily="34" charset="0"/>
              </a:rPr>
              <a:t> (c).</a:t>
            </a: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fontAlgn="auto">
              <a:lnSpc>
                <a:spcPts val="4000"/>
              </a:lnSpc>
            </a:pPr>
            <a:endParaRPr lang="en-US" altLang="zh-CN" sz="2800">
              <a:latin typeface="Arial Unicode MS" panose="020B0604020202020204" charset="-122"/>
              <a:ea typeface="Arial Unicode MS" panose="020B0604020202020204" charset="-122"/>
              <a:cs typeface="Arial" panose="020B0604020202020204" pitchFamily="34" charset="0"/>
            </a:endParaRPr>
          </a:p>
          <a:p>
            <a:pPr indent="457200" algn="just" defTabSz="914400" fontAlgn="auto">
              <a:lnSpc>
                <a:spcPts val="4000"/>
              </a:lnSpc>
              <a:tabLst>
                <a:tab pos="4118610" algn="l"/>
              </a:tabLst>
            </a:pPr>
            <a:r>
              <a:rPr lang="en-US" altLang="zh-CN" sz="2800">
                <a:latin typeface="Arial Unicode MS" panose="020B0604020202020204" charset="-122"/>
                <a:ea typeface="Arial Unicode MS" panose="020B0604020202020204" charset="-122"/>
                <a:cs typeface="Arial" panose="020B0604020202020204" pitchFamily="34" charset="0"/>
              </a:rPr>
              <a:t>The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Fig.</a:t>
            </a:r>
            <a:r>
              <a:rPr lang="en-US" altLang="zh-CN" sz="2800">
                <a:latin typeface="Arial Unicode MS" panose="020B0604020202020204" charset="-122"/>
                <a:ea typeface="Arial Unicode MS" panose="020B0604020202020204" charset="-122"/>
                <a:cs typeface="Arial" panose="020B0604020202020204" pitchFamily="34" charset="0"/>
              </a:rPr>
              <a:t> (d) shows that time stamps printed at the loaction of corresponding pixels resulting from one light pulse.  The T-shaped light hit pattern is clearly visible.  Arrows connect hits in the same column, pointing from lower to higher time values.  Insert in Fig. (d) illustrates the readout of column No. 38.  In </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Fig.</a:t>
            </a:r>
            <a:r>
              <a:rPr lang="en-US" altLang="zh-CN" sz="2800">
                <a:latin typeface="Arial Unicode MS" panose="020B0604020202020204" charset="-122"/>
                <a:ea typeface="Arial Unicode MS" panose="020B0604020202020204" charset="-122"/>
                <a:cs typeface="Arial" panose="020B0604020202020204" pitchFamily="34" charset="0"/>
              </a:rPr>
              <a:t> (e)</a:t>
            </a:r>
            <a:r>
              <a:rPr lang="en-US" altLang="zh-CN" sz="2800">
                <a:solidFill>
                  <a:schemeClr val="tx1"/>
                </a:solidFill>
                <a:latin typeface="Arial Unicode MS" panose="020B0604020202020204" charset="-122"/>
                <a:ea typeface="Arial Unicode MS" panose="020B0604020202020204" charset="-122"/>
                <a:cs typeface="Arial" panose="020B0604020202020204" pitchFamily="34" charset="0"/>
              </a:rPr>
              <a:t>, </a:t>
            </a:r>
            <a:r>
              <a:rPr lang="en-US" altLang="zh-CN" sz="2800">
                <a:latin typeface="Arial Unicode MS" panose="020B0604020202020204" charset="-122"/>
                <a:ea typeface="Arial Unicode MS" panose="020B0604020202020204" charset="-122"/>
                <a:cs typeface="Arial" panose="020B0604020202020204" pitchFamily="34" charset="0"/>
              </a:rPr>
              <a:t>the light pulse arrives at each pixel simultaneously, the initially registered time, which is from the highest priority pixel, is the same for all the CRUs.  Only the hit time of the highest priority pixel is physically meaningful.  It is worth noting that starting from the second-highest priority pixel, the time difference between the </a:t>
            </a:r>
            <a:r>
              <a:rPr lang="en-US" altLang="zh-CN" sz="2800" i="1">
                <a:latin typeface="Cambria" panose="02040503050406030204" charset="0"/>
                <a:ea typeface="Arial Unicode MS" panose="020B0604020202020204" charset="-122"/>
                <a:cs typeface="Arial" panose="020B0604020202020204" pitchFamily="34" charset="0"/>
              </a:rPr>
              <a:t>i</a:t>
            </a:r>
            <a:r>
              <a:rPr lang="en-US" altLang="zh-CN" sz="2800">
                <a:latin typeface="Arial Unicode MS" panose="020B0604020202020204" charset="-122"/>
                <a:ea typeface="Arial Unicode MS" panose="020B0604020202020204" charset="-122"/>
                <a:cs typeface="Arial" panose="020B0604020202020204" pitchFamily="34" charset="0"/>
              </a:rPr>
              <a:t>th-priority pixel and the (</a:t>
            </a:r>
            <a:r>
              <a:rPr lang="en-US" altLang="zh-CN" sz="2800" i="1">
                <a:latin typeface="Cambria" panose="02040503050406030204" charset="0"/>
                <a:ea typeface="Arial Unicode MS" panose="020B0604020202020204" charset="-122"/>
                <a:cs typeface="Arial" panose="020B0604020202020204" pitchFamily="34" charset="0"/>
              </a:rPr>
              <a:t>i</a:t>
            </a:r>
            <a:r>
              <a:rPr lang="en-US" altLang="zh-CN" sz="2800">
                <a:latin typeface="Arial Unicode MS" panose="020B0604020202020204" charset="-122"/>
                <a:ea typeface="Arial Unicode MS" panose="020B0604020202020204" charset="-122"/>
                <a:cs typeface="Arial" panose="020B0604020202020204" pitchFamily="34" charset="0"/>
              </a:rPr>
              <a:t>+1)th-priority pixel in the same column equals the number of columns (72), which is the time interval between consecutive reads for a given CRU.</a:t>
            </a:r>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3" name="文本框 2"/>
          <p:cNvSpPr txBox="1"/>
          <p:nvPr/>
        </p:nvSpPr>
        <p:spPr>
          <a:xfrm>
            <a:off x="-9525" y="43125391"/>
            <a:ext cx="32915225" cy="749299"/>
          </a:xfrm>
          <a:prstGeom prst="roundRect">
            <a:avLst>
              <a:gd name="adj" fmla="val 0"/>
            </a:avLst>
          </a:prstGeom>
          <a:solidFill>
            <a:schemeClr val="dk1"/>
          </a:solidFill>
          <a:effectLst/>
        </p:spPr>
        <p:style>
          <a:lnRef idx="2">
            <a:schemeClr val="dk1">
              <a:shade val="50000"/>
            </a:schemeClr>
          </a:lnRef>
          <a:fillRef idx="1">
            <a:schemeClr val="dk1"/>
          </a:fillRef>
          <a:effectRef idx="0">
            <a:schemeClr val="dk1"/>
          </a:effectRef>
          <a:fontRef idx="minor">
            <a:schemeClr val="lt1"/>
          </a:fontRef>
        </p:style>
        <p:txBody>
          <a:bodyPr wrap="square" lIns="288290" rtlCol="0" anchor="ctr" anchorCtr="0">
            <a:spAutoFit/>
          </a:bodyPr>
          <a:p>
            <a:pPr algn="l"/>
            <a:r>
              <a:rPr lang="en-US" altLang="zh-CN" sz="4000" b="1">
                <a:ln w="12700" cmpd="sng">
                  <a:noFill/>
                  <a:prstDash val="sysDot"/>
                </a:ln>
                <a:solidFill>
                  <a:schemeClr val="accent2"/>
                </a:solidFill>
                <a:effectLst>
                  <a:outerShdw blurRad="50800" dist="50800" algn="ctr" rotWithShape="0">
                    <a:srgbClr val="000000">
                      <a:alpha val="43000"/>
                    </a:srgbClr>
                  </a:outerShdw>
                </a:effectLst>
                <a:latin typeface="Arial Unicode MS" panose="020B0604020202020204" charset="-122"/>
                <a:ea typeface="Arial Unicode MS" panose="020B0604020202020204" charset="-122"/>
              </a:rPr>
              <a:t>Septermber 10, 2016</a:t>
            </a:r>
            <a:r>
              <a:rPr lang="en-US" altLang="zh-CN" sz="4000" b="1">
                <a:ln w="12700" cmpd="sng">
                  <a:noFill/>
                  <a:prstDash val="sysDot"/>
                </a:ln>
                <a:effectLst>
                  <a:outerShdw blurRad="50800" dist="50800" algn="ctr" rotWithShape="0">
                    <a:srgbClr val="000000">
                      <a:alpha val="43000"/>
                    </a:srgbClr>
                  </a:outerShdw>
                </a:effectLst>
                <a:latin typeface="Arial Unicode MS" panose="020B0604020202020204" charset="-122"/>
                <a:ea typeface="Arial Unicode MS" panose="020B0604020202020204" charset="-122"/>
              </a:rPr>
              <a:t>                                                                                                                                             </a:t>
            </a:r>
            <a:r>
              <a:rPr lang="en-US" altLang="zh-CN" sz="4000" b="1" baseline="30000">
                <a:ln w="12700" cmpd="sng">
                  <a:noFill/>
                  <a:prstDash val="sysDot"/>
                </a:ln>
                <a:solidFill>
                  <a:schemeClr val="accent2"/>
                </a:solidFill>
                <a:effectLst>
                  <a:outerShdw blurRad="50800" dist="50800" algn="ctr" rotWithShape="0">
                    <a:srgbClr val="000000">
                      <a:alpha val="43000"/>
                    </a:srgbClr>
                  </a:outerShdw>
                </a:effectLst>
                <a:uFillTx/>
                <a:latin typeface="Arial Unicode MS" panose="020B0604020202020204" charset="-122"/>
                <a:ea typeface="Arial Unicode MS" panose="020B0604020202020204" charset="-122"/>
              </a:rPr>
              <a:t>*</a:t>
            </a:r>
            <a:r>
              <a:rPr lang="en-US" altLang="zh-CN" sz="4000" b="1">
                <a:ln w="12700" cmpd="sng">
                  <a:noFill/>
                  <a:prstDash val="sysDot"/>
                </a:ln>
                <a:solidFill>
                  <a:schemeClr val="accent2"/>
                </a:solidFill>
                <a:effectLst>
                  <a:outerShdw blurRad="50800" dist="50800" algn="ctr" rotWithShape="0">
                    <a:srgbClr val="000000">
                      <a:alpha val="43000"/>
                    </a:srgbClr>
                  </a:outerShdw>
                </a:effectLst>
                <a:uFillTx/>
                <a:latin typeface="Arial Unicode MS" panose="020B0604020202020204" charset="-122"/>
                <a:ea typeface="Arial Unicode MS" panose="020B0604020202020204" charset="-122"/>
              </a:rPr>
              <a:t>stone156324@mails.ccnu.edu.cn</a:t>
            </a:r>
            <a:endParaRPr lang="en-US" altLang="zh-CN" sz="4000" b="1">
              <a:ln w="12700" cmpd="sng">
                <a:noFill/>
                <a:prstDash val="sysDot"/>
              </a:ln>
              <a:solidFill>
                <a:schemeClr val="accent2"/>
              </a:solidFill>
              <a:effectLst>
                <a:outerShdw blurRad="50800" dist="50800" algn="ctr" rotWithShape="0">
                  <a:srgbClr val="000000">
                    <a:alpha val="43000"/>
                  </a:srgbClr>
                </a:outerShdw>
              </a:effectLst>
              <a:uFillTx/>
              <a:latin typeface="Arial Unicode MS" panose="020B0604020202020204" charset="-122"/>
              <a:ea typeface="Arial Unicode MS" panose="020B0604020202020204" charset="-122"/>
            </a:endParaRPr>
          </a:p>
        </p:txBody>
      </p:sp>
      <p:sp>
        <p:nvSpPr>
          <p:cNvPr id="15" name="文本框 14"/>
          <p:cNvSpPr txBox="1"/>
          <p:nvPr/>
        </p:nvSpPr>
        <p:spPr>
          <a:xfrm>
            <a:off x="16709390" y="3613785"/>
            <a:ext cx="15840075" cy="4284000"/>
          </a:xfrm>
          <a:prstGeom prst="roundRect">
            <a:avLst>
              <a:gd name="adj" fmla="val 1584"/>
            </a:avLst>
          </a:prstGeom>
          <a:ln>
            <a:noFill/>
          </a:ln>
        </p:spPr>
        <p:style>
          <a:lnRef idx="2">
            <a:schemeClr val="dk1"/>
          </a:lnRef>
          <a:fillRef idx="1">
            <a:schemeClr val="lt1"/>
          </a:fillRef>
          <a:effectRef idx="0">
            <a:schemeClr val="dk1"/>
          </a:effectRef>
          <a:fontRef idx="minor">
            <a:schemeClr val="dk1"/>
          </a:fontRef>
        </p:style>
        <p:txBody>
          <a:bodyPr wrap="square" rtlCol="0">
            <a:noAutofit/>
          </a:bodyPr>
          <a:p>
            <a:pPr indent="457200" algn="just" fontAlgn="auto"/>
            <a:endParaRPr lang="en-US" altLang="zh-CN" sz="2800">
              <a:latin typeface="Arial Unicode MS" panose="020B0604020202020204" charset="-122"/>
              <a:ea typeface="Arial Unicode MS" panose="020B0604020202020204" charset="-122"/>
              <a:cs typeface="Arial" panose="020B0604020202020204" pitchFamily="34" charset="0"/>
            </a:endParaRPr>
          </a:p>
        </p:txBody>
      </p:sp>
      <p:sp>
        <p:nvSpPr>
          <p:cNvPr id="14" name="文本框 13"/>
          <p:cNvSpPr txBox="1"/>
          <p:nvPr/>
        </p:nvSpPr>
        <p:spPr>
          <a:xfrm>
            <a:off x="16710025" y="3615690"/>
            <a:ext cx="15839440" cy="2669540"/>
          </a:xfrm>
          <a:prstGeom prst="rect">
            <a:avLst/>
          </a:prstGeom>
          <a:noFill/>
        </p:spPr>
        <p:txBody>
          <a:bodyPr wrap="square" rtlCol="0">
            <a:spAutoFit/>
          </a:bodyPr>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Each priority chain is terminated by a Column Readout Unit (CRU) at the bottom of the column, which is a sequential logic that shares a synchronous CLK with MUX.</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Ø"/>
            </a:pPr>
            <a:r>
              <a:rPr lang="en-US" altLang="zh-CN" sz="2800" b="1">
                <a:latin typeface="Arial Unicode MS" panose="020B0604020202020204" charset="-122"/>
                <a:ea typeface="Arial Unicode MS" panose="020B0604020202020204" charset="-122"/>
                <a:cs typeface="Arial" panose="020B0604020202020204" pitchFamily="34" charset="0"/>
                <a:sym typeface="+mn-ea"/>
              </a:rPr>
              <a:t>Edge of Array:</a:t>
            </a:r>
            <a:endParaRPr lang="en-US" altLang="zh-CN" sz="2800" b="1">
              <a:latin typeface="Arial Unicode MS" panose="020B0604020202020204" charset="-122"/>
              <a:ea typeface="Arial Unicode MS" panose="020B0604020202020204" charset="-122"/>
              <a:cs typeface="Arial" panose="020B0604020202020204" pitchFamily="34" charset="0"/>
              <a:sym typeface="+mn-ea"/>
            </a:endParaRPr>
          </a:p>
          <a:p>
            <a:pPr marL="457200" indent="-457200" algn="just" fontAlgn="auto">
              <a:lnSpc>
                <a:spcPts val="4060"/>
              </a:lnSpc>
              <a:buFont typeface="Wingdings" panose="05000000000000000000" charset="0"/>
              <a:buChar char="l"/>
            </a:pPr>
            <a:r>
              <a:rPr lang="en-US" altLang="zh-CN" sz="2800">
                <a:latin typeface="Arial Unicode MS" panose="020B0604020202020204" charset="-122"/>
                <a:ea typeface="Arial Unicode MS" panose="020B0604020202020204" charset="-122"/>
                <a:cs typeface="Arial" panose="020B0604020202020204" pitchFamily="34" charset="0"/>
                <a:sym typeface="+mn-ea"/>
              </a:rPr>
              <a:t>The multiplexer(MUX) sucessively polls every CRU with a synchronous CLK and ships the hit pixel's location and time information off the sensor.</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p:txBody>
      </p:sp>
      <p:sp>
        <p:nvSpPr>
          <p:cNvPr id="16" name="文本框 15"/>
          <p:cNvSpPr txBox="1"/>
          <p:nvPr/>
        </p:nvSpPr>
        <p:spPr>
          <a:xfrm>
            <a:off x="16709390" y="6254115"/>
            <a:ext cx="15839440" cy="1638300"/>
          </a:xfrm>
          <a:prstGeom prst="rect">
            <a:avLst/>
          </a:prstGeom>
          <a:noFill/>
        </p:spPr>
        <p:txBody>
          <a:bodyPr wrap="square" rtlCol="0">
            <a:spAutoFit/>
          </a:bodyPr>
          <a:p>
            <a:pPr indent="457200" algn="just" fontAlgn="auto">
              <a:lnSpc>
                <a:spcPts val="4060"/>
              </a:lnSpc>
              <a:buFont typeface="Wingdings" panose="05000000000000000000" charset="0"/>
              <a:buNone/>
            </a:pPr>
            <a:r>
              <a:rPr lang="en-US" altLang="zh-CN" sz="2800">
                <a:latin typeface="Arial Unicode MS" panose="020B0604020202020204" charset="-122"/>
                <a:ea typeface="Arial Unicode MS" panose="020B0604020202020204" charset="-122"/>
                <a:cs typeface="Arial" panose="020B0604020202020204" pitchFamily="34" charset="0"/>
                <a:sym typeface="+mn-ea"/>
              </a:rPr>
              <a:t>Fig. (b) indicates the relevant signal activities during a hit and its readout.  we assumed that the pixel located in the No. 45 column was hit and at this moment the time counter equals 0010000111</a:t>
            </a:r>
            <a:r>
              <a:rPr lang="en-US" altLang="zh-CN" sz="2800" baseline="-25000">
                <a:latin typeface="Arial Unicode MS" panose="020B0604020202020204" charset="-122"/>
                <a:ea typeface="Arial Unicode MS" panose="020B0604020202020204" charset="-122"/>
                <a:cs typeface="Arial" panose="020B0604020202020204" pitchFamily="34" charset="0"/>
                <a:sym typeface="+mn-ea"/>
              </a:rPr>
              <a:t>2</a:t>
            </a:r>
            <a:r>
              <a:rPr lang="en-US" altLang="zh-CN" sz="2800">
                <a:latin typeface="Arial Unicode MS" panose="020B0604020202020204" charset="-122"/>
                <a:ea typeface="Arial Unicode MS" panose="020B0604020202020204" charset="-122"/>
                <a:cs typeface="Arial" panose="020B0604020202020204" pitchFamily="34" charset="0"/>
                <a:sym typeface="+mn-ea"/>
              </a:rPr>
              <a:t>  (135</a:t>
            </a:r>
            <a:r>
              <a:rPr lang="en-US" altLang="zh-CN" sz="2800" baseline="-25000">
                <a:latin typeface="Arial Unicode MS" panose="020B0604020202020204" charset="-122"/>
                <a:ea typeface="Arial Unicode MS" panose="020B0604020202020204" charset="-122"/>
                <a:cs typeface="Arial" panose="020B0604020202020204" pitchFamily="34" charset="0"/>
                <a:sym typeface="+mn-ea"/>
              </a:rPr>
              <a:t>10</a:t>
            </a:r>
            <a:r>
              <a:rPr lang="en-US" altLang="zh-CN" sz="2800">
                <a:latin typeface="Arial Unicode MS" panose="020B0604020202020204" charset="-122"/>
                <a:ea typeface="Arial Unicode MS" panose="020B0604020202020204" charset="-122"/>
                <a:cs typeface="Arial" panose="020B0604020202020204" pitchFamily="34" charset="0"/>
                <a:sym typeface="+mn-ea"/>
              </a:rPr>
              <a:t>).</a:t>
            </a:r>
            <a:endParaRPr lang="en-US" altLang="zh-CN" sz="2800">
              <a:latin typeface="Arial Unicode MS" panose="020B0604020202020204" charset="-122"/>
              <a:ea typeface="Arial Unicode MS" panose="020B0604020202020204" charset="-122"/>
              <a:cs typeface="Arial" panose="020B0604020202020204" pitchFamily="34" charset="0"/>
              <a:sym typeface="+mn-ea"/>
            </a:endParaRPr>
          </a:p>
        </p:txBody>
      </p:sp>
      <p:pic>
        <p:nvPicPr>
          <p:cNvPr id="27" name="图片 26" descr="F:\LBNL learning experience\Paper\TWEPP 2016 Poster_WeiZhang\img\TopmetalII-PriLogicSeq.pngTopmetalII-PriLogicSeq"/>
          <p:cNvPicPr>
            <a:picLocks noChangeAspect="1"/>
          </p:cNvPicPr>
          <p:nvPr/>
        </p:nvPicPr>
        <p:blipFill>
          <a:blip r:embed="rId4"/>
          <a:srcRect/>
          <a:stretch>
            <a:fillRect/>
          </a:stretch>
        </p:blipFill>
        <p:spPr>
          <a:xfrm>
            <a:off x="3111500" y="26818590"/>
            <a:ext cx="10511155" cy="7083425"/>
          </a:xfrm>
          <a:prstGeom prst="rect">
            <a:avLst/>
          </a:prstGeom>
        </p:spPr>
      </p:pic>
      <p:pic>
        <p:nvPicPr>
          <p:cNvPr id="38" name="图片 37" descr="F:\LBNL learning experience\Paper\TWEPP 2016 Poster_WeiZhang\img\light_spot_vector.pnglight_spot_vector"/>
          <p:cNvPicPr>
            <a:picLocks noChangeAspect="1"/>
          </p:cNvPicPr>
          <p:nvPr/>
        </p:nvPicPr>
        <p:blipFill>
          <a:blip r:embed="rId5"/>
          <a:srcRect/>
          <a:stretch>
            <a:fillRect/>
          </a:stretch>
        </p:blipFill>
        <p:spPr>
          <a:xfrm>
            <a:off x="17701260" y="21870670"/>
            <a:ext cx="13893800" cy="3475355"/>
          </a:xfrm>
          <a:prstGeom prst="rect">
            <a:avLst/>
          </a:prstGeom>
        </p:spPr>
      </p:pic>
      <p:pic>
        <p:nvPicPr>
          <p:cNvPr id="39" name="图片 38" descr="F:\LBNL learning experience\Paper\TWEPP 2016 Poster_WeiZhang\img\s_curve.pngs_curve"/>
          <p:cNvPicPr>
            <a:picLocks noChangeAspect="1"/>
          </p:cNvPicPr>
          <p:nvPr/>
        </p:nvPicPr>
        <p:blipFill>
          <a:blip r:embed="rId6"/>
          <a:srcRect/>
          <a:stretch>
            <a:fillRect/>
          </a:stretch>
        </p:blipFill>
        <p:spPr>
          <a:xfrm>
            <a:off x="18702655" y="13146405"/>
            <a:ext cx="12129770" cy="4994275"/>
          </a:xfrm>
          <a:prstGeom prst="rect">
            <a:avLst/>
          </a:prstGeom>
        </p:spPr>
      </p:pic>
      <p:pic>
        <p:nvPicPr>
          <p:cNvPr id="13" name="图片 12" descr="F:\LBNL learning experience\Paper\TWEPP 2016 Poster_WeiZhang\img\TopmetalII-BlockDiagram.pngTopmetalII-BlockDiagram"/>
          <p:cNvPicPr>
            <a:picLocks noChangeAspect="1"/>
          </p:cNvPicPr>
          <p:nvPr/>
        </p:nvPicPr>
        <p:blipFill>
          <a:blip r:embed="rId7"/>
          <a:srcRect/>
          <a:stretch>
            <a:fillRect/>
          </a:stretch>
        </p:blipFill>
        <p:spPr>
          <a:xfrm>
            <a:off x="2152015" y="9721533"/>
            <a:ext cx="12372340" cy="524129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7516</Words>
  <Application>WPS 演示</Application>
  <PresentationFormat>宽屏</PresentationFormat>
  <Paragraphs>67</Paragraphs>
  <Slides>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vt:i4>
      </vt:variant>
    </vt:vector>
  </HeadingPairs>
  <TitlesOfParts>
    <vt:vector size="12" baseType="lpstr">
      <vt:lpstr>Arial</vt:lpstr>
      <vt:lpstr>宋体</vt:lpstr>
      <vt:lpstr>Wingdings</vt:lpstr>
      <vt:lpstr>Arial Unicode MS</vt:lpstr>
      <vt:lpstr>Cambria</vt:lpstr>
      <vt:lpstr>Times New Roman</vt:lpstr>
      <vt:lpstr>Malgun Gothic</vt:lpstr>
      <vt:lpstr>Wingdings</vt:lpstr>
      <vt:lpstr>Calibri</vt:lpstr>
      <vt:lpstr>微软雅黑</vt:lpstr>
      <vt:lpstr>Office 主题</vt:lpstr>
      <vt:lpstr> Characterization of the column-based priority logic readout of Topmetal-II- COMS pixel direct charge sensor Wei Zhang*, Guangming Huang1, Xiangming Sun1 on behalf of the Topmetal design team *1School of Physical Science and Technology, Central China Normal University, Wuhan, Hubei 430079, China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95</cp:revision>
  <dcterms:created xsi:type="dcterms:W3CDTF">2015-05-05T08:02:00Z</dcterms:created>
  <dcterms:modified xsi:type="dcterms:W3CDTF">2016-09-17T17:34:43Z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